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74" r:id="rId6"/>
    <p:sldId id="275" r:id="rId7"/>
    <p:sldId id="259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Raw Number of High Point </a:t>
            </a:r>
            <a:r>
              <a:rPr lang="en-US" dirty="0" err="1"/>
              <a:t>Penaltie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75</c:v>
                </c:pt>
                <c:pt idx="1">
                  <c:v>68</c:v>
                </c:pt>
                <c:pt idx="2">
                  <c:v>39</c:v>
                </c:pt>
                <c:pt idx="3">
                  <c:v>25</c:v>
                </c:pt>
                <c:pt idx="4">
                  <c:v>16</c:v>
                </c:pt>
                <c:pt idx="5">
                  <c:v>16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3-4779-A6F2-D66BE360B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49</c:v>
                </c:pt>
                <c:pt idx="1">
                  <c:v>11</c:v>
                </c:pt>
                <c:pt idx="2">
                  <c:v>29</c:v>
                </c:pt>
                <c:pt idx="3">
                  <c:v>14</c:v>
                </c:pt>
                <c:pt idx="4">
                  <c:v>13</c:v>
                </c:pt>
                <c:pt idx="5">
                  <c:v>4</c:v>
                </c:pt>
                <c:pt idx="6">
                  <c:v>16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3-4779-A6F2-D66BE360B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2944"/>
        <c:axId val="256234864"/>
        <c:axId val="0"/>
      </c:bar3DChart>
      <c:catAx>
        <c:axId val="233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234864"/>
        <c:crosses val="autoZero"/>
        <c:auto val="1"/>
        <c:lblAlgn val="ctr"/>
        <c:lblOffset val="100"/>
        <c:noMultiLvlLbl val="0"/>
      </c:catAx>
      <c:valAx>
        <c:axId val="2562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Point Penalties per contestant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0.29880000000000001</c:v>
                </c:pt>
                <c:pt idx="1">
                  <c:v>0.27089999999999997</c:v>
                </c:pt>
                <c:pt idx="2">
                  <c:v>0.15540000000000001</c:v>
                </c:pt>
                <c:pt idx="3">
                  <c:v>9.9599999999999994E-2</c:v>
                </c:pt>
                <c:pt idx="4">
                  <c:v>6.3700000000000007E-2</c:v>
                </c:pt>
                <c:pt idx="5">
                  <c:v>6.3700000000000007E-2</c:v>
                </c:pt>
                <c:pt idx="6">
                  <c:v>2.3900000000000001E-2</c:v>
                </c:pt>
                <c:pt idx="7">
                  <c:v>1.9900000000000001E-2</c:v>
                </c:pt>
                <c:pt idx="8">
                  <c:v>7.7000000000000002E-3</c:v>
                </c:pt>
                <c:pt idx="9">
                  <c:v>7.9000000000000008E-3</c:v>
                </c:pt>
                <c:pt idx="10">
                  <c:v>3.8999999999999998E-3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3-4779-A6F2-D66BE360B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0.30630000000000002</c:v>
                </c:pt>
                <c:pt idx="1">
                  <c:v>6.8699999999999997E-2</c:v>
                </c:pt>
                <c:pt idx="2">
                  <c:v>0.18129999999999999</c:v>
                </c:pt>
                <c:pt idx="3">
                  <c:v>8.7499999999999994E-2</c:v>
                </c:pt>
                <c:pt idx="4">
                  <c:v>8.1299999999999997E-2</c:v>
                </c:pt>
                <c:pt idx="5">
                  <c:v>2.5000000000000001E-2</c:v>
                </c:pt>
                <c:pt idx="6">
                  <c:v>0.1</c:v>
                </c:pt>
                <c:pt idx="7">
                  <c:v>4.3799999999999999E-2</c:v>
                </c:pt>
                <c:pt idx="8">
                  <c:v>2.5000000000000001E-2</c:v>
                </c:pt>
                <c:pt idx="9">
                  <c:v>1.2500000000000001E-2</c:v>
                </c:pt>
                <c:pt idx="10">
                  <c:v>1.2500000000000001E-2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3-4779-A6F2-D66BE360B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2944"/>
        <c:axId val="256234864"/>
        <c:axId val="0"/>
      </c:bar3DChart>
      <c:catAx>
        <c:axId val="233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234864"/>
        <c:crosses val="autoZero"/>
        <c:auto val="1"/>
        <c:lblAlgn val="ctr"/>
        <c:lblOffset val="100"/>
        <c:noMultiLvlLbl val="0"/>
      </c:catAx>
      <c:valAx>
        <c:axId val="2562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High Point Penalties</a:t>
            </a:r>
            <a:r>
              <a:rPr lang="en-US" baseline="0" dirty="0"/>
              <a:t> per contestant, removed “Add Power” and “Out of the Box”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2017 Off</c:v>
                </c:pt>
                <c:pt idx="1">
                  <c:v>2018 Off</c:v>
                </c:pt>
                <c:pt idx="2">
                  <c:v>2017 Short</c:v>
                </c:pt>
                <c:pt idx="3">
                  <c:v>2018 Short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0.26700000000000002</c:v>
                </c:pt>
                <c:pt idx="1">
                  <c:v>8.3000000000000004E-2</c:v>
                </c:pt>
                <c:pt idx="2">
                  <c:v>6.7000000000000004E-2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7-4C1A-A3AB-326F9D8763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2017 Off</c:v>
                </c:pt>
                <c:pt idx="1">
                  <c:v>2018 Off</c:v>
                </c:pt>
                <c:pt idx="2">
                  <c:v>2017 Short</c:v>
                </c:pt>
                <c:pt idx="3">
                  <c:v>2018 Short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0.42899999999999999</c:v>
                </c:pt>
                <c:pt idx="1">
                  <c:v>0.25</c:v>
                </c:pt>
                <c:pt idx="2">
                  <c:v>0.45700000000000002</c:v>
                </c:pt>
                <c:pt idx="3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7-4C1A-A3AB-326F9D8763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2017 Off</c:v>
                </c:pt>
                <c:pt idx="1">
                  <c:v>2018 Off</c:v>
                </c:pt>
                <c:pt idx="2">
                  <c:v>2017 Short</c:v>
                </c:pt>
                <c:pt idx="3">
                  <c:v>2018 Short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0.96399999999999997</c:v>
                </c:pt>
                <c:pt idx="1">
                  <c:v>0.66200000000000003</c:v>
                </c:pt>
                <c:pt idx="2">
                  <c:v>0.72899999999999998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A7-4C1A-A3AB-326F9D876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6224"/>
        <c:axId val="256175984"/>
      </c:barChart>
      <c:catAx>
        <c:axId val="173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175984"/>
        <c:crosses val="autoZero"/>
        <c:auto val="1"/>
        <c:lblAlgn val="ctr"/>
        <c:lblOffset val="100"/>
        <c:noMultiLvlLbl val="0"/>
      </c:catAx>
      <c:valAx>
        <c:axId val="25617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Raw Number of</a:t>
            </a:r>
            <a:r>
              <a:rPr lang="en-US" baseline="0" dirty="0"/>
              <a:t> DQ’s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2014 Off</c:v>
                </c:pt>
                <c:pt idx="1">
                  <c:v>2014 Short</c:v>
                </c:pt>
                <c:pt idx="2">
                  <c:v>2015 Off</c:v>
                </c:pt>
                <c:pt idx="3">
                  <c:v>2015 Short</c:v>
                </c:pt>
                <c:pt idx="4">
                  <c:v>2017 Off</c:v>
                </c:pt>
                <c:pt idx="5">
                  <c:v>2017 Short</c:v>
                </c:pt>
                <c:pt idx="6">
                  <c:v>2018 Off</c:v>
                </c:pt>
                <c:pt idx="7">
                  <c:v>2018 Short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3-481E-BE03-01F9A63C4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2014 Off</c:v>
                </c:pt>
                <c:pt idx="1">
                  <c:v>2014 Short</c:v>
                </c:pt>
                <c:pt idx="2">
                  <c:v>2015 Off</c:v>
                </c:pt>
                <c:pt idx="3">
                  <c:v>2015 Short</c:v>
                </c:pt>
                <c:pt idx="4">
                  <c:v>2017 Off</c:v>
                </c:pt>
                <c:pt idx="5">
                  <c:v>2017 Short</c:v>
                </c:pt>
                <c:pt idx="6">
                  <c:v>2018 Off</c:v>
                </c:pt>
                <c:pt idx="7">
                  <c:v>2018 Short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3-481E-BE03-01F9A63C47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Tier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2014 Off</c:v>
                </c:pt>
                <c:pt idx="1">
                  <c:v>2014 Short</c:v>
                </c:pt>
                <c:pt idx="2">
                  <c:v>2015 Off</c:v>
                </c:pt>
                <c:pt idx="3">
                  <c:v>2015 Short</c:v>
                </c:pt>
                <c:pt idx="4">
                  <c:v>2017 Off</c:v>
                </c:pt>
                <c:pt idx="5">
                  <c:v>2017 Short</c:v>
                </c:pt>
                <c:pt idx="6">
                  <c:v>2018 Off</c:v>
                </c:pt>
                <c:pt idx="7">
                  <c:v>2018 Short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10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33-481E-BE03-01F9A63C4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170128"/>
        <c:axId val="256226736"/>
      </c:barChart>
      <c:catAx>
        <c:axId val="2531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226736"/>
        <c:crosses val="autoZero"/>
        <c:auto val="1"/>
        <c:lblAlgn val="ctr"/>
        <c:lblOffset val="100"/>
        <c:noMultiLvlLbl val="0"/>
      </c:catAx>
      <c:valAx>
        <c:axId val="25622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Raw Number of High Point </a:t>
            </a:r>
            <a:r>
              <a:rPr lang="en-US" dirty="0" err="1"/>
              <a:t>Penaltie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75</c:v>
                </c:pt>
                <c:pt idx="1">
                  <c:v>68</c:v>
                </c:pt>
                <c:pt idx="2">
                  <c:v>39</c:v>
                </c:pt>
                <c:pt idx="3">
                  <c:v>25</c:v>
                </c:pt>
                <c:pt idx="4">
                  <c:v>16</c:v>
                </c:pt>
                <c:pt idx="5">
                  <c:v>16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F-4B3B-AA8C-E77A53860E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Addition of Power</c:v>
                </c:pt>
                <c:pt idx="1">
                  <c:v>Improper Crosswind</c:v>
                </c:pt>
                <c:pt idx="2">
                  <c:v>Go-Around</c:v>
                </c:pt>
                <c:pt idx="3">
                  <c:v>3 Point Touchdown</c:v>
                </c:pt>
                <c:pt idx="4">
                  <c:v>Not Full Stall</c:v>
                </c:pt>
                <c:pt idx="5">
                  <c:v>Wide Downwind</c:v>
                </c:pt>
                <c:pt idx="6">
                  <c:v>Dragging</c:v>
                </c:pt>
                <c:pt idx="7">
                  <c:v>Diving</c:v>
                </c:pt>
                <c:pt idx="8">
                  <c:v>Excessive Float</c:v>
                </c:pt>
                <c:pt idx="9">
                  <c:v>Power Left On</c:v>
                </c:pt>
                <c:pt idx="10">
                  <c:v>Jamming/Hard Landing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49</c:v>
                </c:pt>
                <c:pt idx="1">
                  <c:v>11</c:v>
                </c:pt>
                <c:pt idx="2">
                  <c:v>29</c:v>
                </c:pt>
                <c:pt idx="3">
                  <c:v>14</c:v>
                </c:pt>
                <c:pt idx="4">
                  <c:v>13</c:v>
                </c:pt>
                <c:pt idx="5">
                  <c:v>4</c:v>
                </c:pt>
                <c:pt idx="6">
                  <c:v>16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F-4B3B-AA8C-E77A53860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2944"/>
        <c:axId val="256234864"/>
        <c:axId val="0"/>
      </c:bar3DChart>
      <c:catAx>
        <c:axId val="233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234864"/>
        <c:crosses val="autoZero"/>
        <c:auto val="1"/>
        <c:lblAlgn val="ctr"/>
        <c:lblOffset val="100"/>
        <c:noMultiLvlLbl val="0"/>
      </c:catAx>
      <c:valAx>
        <c:axId val="2562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Improper Crosswind</c:v>
                </c:pt>
                <c:pt idx="1">
                  <c:v>Dragging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8-4B87-B729-11A6F0CB29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Improper Crosswind</c:v>
                </c:pt>
                <c:pt idx="1">
                  <c:v>Dragging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8-4B87-B729-11A6F0CB2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173024"/>
        <c:axId val="256208848"/>
      </c:barChart>
      <c:catAx>
        <c:axId val="2481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208848"/>
        <c:crosses val="autoZero"/>
        <c:auto val="1"/>
        <c:lblAlgn val="ctr"/>
        <c:lblOffset val="100"/>
        <c:noMultiLvlLbl val="0"/>
      </c:catAx>
      <c:valAx>
        <c:axId val="25620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17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49BC-2C8A-4447-B25D-73D596E3A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583" y="105857"/>
            <a:ext cx="8825658" cy="2226686"/>
          </a:xfrm>
        </p:spPr>
        <p:txBody>
          <a:bodyPr/>
          <a:lstStyle/>
          <a:p>
            <a:r>
              <a:rPr lang="en-US" dirty="0"/>
              <a:t>2019 NIFA Safety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0B45C-13FF-449D-B202-320D1ECA9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close up of a street at night&#10;&#10;Description automatically generated">
            <a:extLst>
              <a:ext uri="{FF2B5EF4-FFF2-40B4-BE49-F238E27FC236}">
                <a16:creationId xmlns:a16="http://schemas.microsoft.com/office/drawing/2014/main" id="{B9664A40-D644-47A2-B16A-9A97C901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59" y="2556381"/>
            <a:ext cx="863128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9820-58E9-41F2-98C3-6C37B333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Penalty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4ABA-2F67-471A-93DA-104434BA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landing penalties on website</a:t>
            </a:r>
          </a:p>
          <a:p>
            <a:r>
              <a:rPr lang="en-US" dirty="0"/>
              <a:t>Collecting data through the electronic landing cards</a:t>
            </a:r>
          </a:p>
          <a:p>
            <a:r>
              <a:rPr lang="en-US" dirty="0"/>
              <a:t>Analyze data for trends</a:t>
            </a:r>
          </a:p>
          <a:p>
            <a:r>
              <a:rPr lang="en-US" dirty="0"/>
              <a:t>Compare 2017 and 2018 data</a:t>
            </a:r>
          </a:p>
        </p:txBody>
      </p:sp>
    </p:spTree>
    <p:extLst>
      <p:ext uri="{BB962C8B-B14F-4D97-AF65-F5344CB8AC3E}">
        <p14:creationId xmlns:p14="http://schemas.microsoft.com/office/powerpoint/2010/main" val="7744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B27-CBB1-40D7-ACE2-B80742CC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8C2E-D85C-4A22-891B-AAFC4CDF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30384"/>
          </a:xfrm>
        </p:spPr>
        <p:txBody>
          <a:bodyPr/>
          <a:lstStyle/>
          <a:p>
            <a:r>
              <a:rPr lang="en-US" dirty="0"/>
              <a:t>School Tiers:</a:t>
            </a:r>
          </a:p>
          <a:p>
            <a:pPr lvl="1"/>
            <a:r>
              <a:rPr lang="en-US" dirty="0"/>
              <a:t>Tier A: 1</a:t>
            </a:r>
            <a:r>
              <a:rPr lang="en-US" baseline="30000" dirty="0"/>
              <a:t>st</a:t>
            </a:r>
            <a:r>
              <a:rPr lang="en-US" dirty="0"/>
              <a:t> through 3</a:t>
            </a:r>
            <a:r>
              <a:rPr lang="en-US" baseline="30000" dirty="0"/>
              <a:t>rd</a:t>
            </a:r>
            <a:r>
              <a:rPr lang="en-US" dirty="0"/>
              <a:t> place overall</a:t>
            </a:r>
          </a:p>
          <a:p>
            <a:pPr lvl="1"/>
            <a:r>
              <a:rPr lang="en-US" dirty="0"/>
              <a:t>Tier B:  4</a:t>
            </a:r>
            <a:r>
              <a:rPr lang="en-US" baseline="30000" dirty="0"/>
              <a:t>th</a:t>
            </a:r>
            <a:r>
              <a:rPr lang="en-US" dirty="0"/>
              <a:t> through 10</a:t>
            </a:r>
            <a:r>
              <a:rPr lang="en-US" baseline="30000" dirty="0"/>
              <a:t>th</a:t>
            </a:r>
            <a:r>
              <a:rPr lang="en-US" dirty="0"/>
              <a:t> place overall</a:t>
            </a:r>
          </a:p>
          <a:p>
            <a:pPr lvl="1"/>
            <a:r>
              <a:rPr lang="en-US" dirty="0"/>
              <a:t>Tier C:  10</a:t>
            </a:r>
            <a:r>
              <a:rPr lang="en-US" baseline="30000" dirty="0"/>
              <a:t>th</a:t>
            </a:r>
            <a:r>
              <a:rPr lang="en-US" dirty="0"/>
              <a:t> place through last overall</a:t>
            </a:r>
          </a:p>
          <a:p>
            <a:r>
              <a:rPr lang="en-US" dirty="0"/>
              <a:t>High Point Penalty</a:t>
            </a:r>
          </a:p>
          <a:p>
            <a:pPr lvl="1"/>
            <a:r>
              <a:rPr lang="en-US" dirty="0"/>
              <a:t>Any penalty &gt;100 points</a:t>
            </a:r>
          </a:p>
          <a:p>
            <a:pPr lvl="1"/>
            <a:r>
              <a:rPr lang="en-US" dirty="0"/>
              <a:t>Additional emphasis on 400 point penalties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Disproportionate number of contestants in each tier can skew results when looking at “average by contestant” numbers</a:t>
            </a:r>
          </a:p>
          <a:p>
            <a:r>
              <a:rPr lang="en-US" dirty="0"/>
              <a:t>Only flew 4 heats in 2018 versus all 5 heats in 2017</a:t>
            </a:r>
          </a:p>
        </p:txBody>
      </p:sp>
    </p:spTree>
    <p:extLst>
      <p:ext uri="{BB962C8B-B14F-4D97-AF65-F5344CB8AC3E}">
        <p14:creationId xmlns:p14="http://schemas.microsoft.com/office/powerpoint/2010/main" val="294425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013A-BC30-4AB4-8427-8675B5C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Point Penalties – All Events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6FD46E-9F51-4F31-8075-9097339F8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5254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286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013A-BC30-4AB4-8427-8675B5C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Point Penalties – All Events (Normalized)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6FD46E-9F51-4F31-8075-9097339F8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08072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23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6FB2-647C-4392-8A7F-2ED32447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Point Penalties by School Tier</a:t>
            </a:r>
            <a:br>
              <a:rPr lang="en-US" dirty="0"/>
            </a:br>
            <a:r>
              <a:rPr lang="en-US" dirty="0"/>
              <a:t>(Normalized)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8CB601-EB81-44B1-A700-6B01DBC96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1404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50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C2FE-16B5-4429-8ABF-63A92481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Disqualifications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0BAC24-99B8-40FB-87B3-7DBDF2144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82749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43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AD93-2F81-441A-AA1C-DB90690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Trends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FED96F1-2A77-448A-B546-EBDE0B460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9545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65E3CCD-1E24-443D-AE53-5DC761FEA879}"/>
              </a:ext>
            </a:extLst>
          </p:cNvPr>
          <p:cNvSpPr/>
          <p:nvPr/>
        </p:nvSpPr>
        <p:spPr>
          <a:xfrm>
            <a:off x="2785533" y="2480733"/>
            <a:ext cx="795867" cy="2286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BD1EB0-2809-4CAD-A361-73FF2136FB1F}"/>
              </a:ext>
            </a:extLst>
          </p:cNvPr>
          <p:cNvSpPr/>
          <p:nvPr/>
        </p:nvSpPr>
        <p:spPr>
          <a:xfrm>
            <a:off x="6020064" y="2480733"/>
            <a:ext cx="795867" cy="2286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5469-B316-4E71-8588-44F75C92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Trends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535DE4-BD70-4AAA-9C30-3175EA55D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5558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24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A6A8-4B1D-4BA9-8C04-A2896BF4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40C9-C704-4894-BC00-1FF0D7A5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work on improving safety in the landing events, we are generally holding steady with some areas of improvement</a:t>
            </a:r>
          </a:p>
          <a:p>
            <a:r>
              <a:rPr lang="en-US" dirty="0"/>
              <a:t>Safety throughout the week</a:t>
            </a:r>
          </a:p>
          <a:p>
            <a:r>
              <a:rPr lang="en-US" dirty="0"/>
              <a:t>Flexibility as schedule changes arise</a:t>
            </a:r>
          </a:p>
          <a:p>
            <a:endParaRPr lang="en-US" dirty="0"/>
          </a:p>
          <a:p>
            <a:r>
              <a:rPr lang="en-US" dirty="0"/>
              <a:t>Any questions?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3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9F36-47EF-454E-889B-7E22D403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458C-C570-442B-87F9-3620FE117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213E-1F22-4AD4-A5F4-7D3675A2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F89-8608-4242-977B-7341BD6F0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 Newman, NIFA Executive Director</a:t>
            </a:r>
          </a:p>
          <a:p>
            <a:r>
              <a:rPr lang="en-US" dirty="0"/>
              <a:t>Andrew Ross, SAFECON 2019 Chief Judge</a:t>
            </a:r>
          </a:p>
          <a:p>
            <a:r>
              <a:rPr lang="en-US" dirty="0"/>
              <a:t>Greg Weseman, SAFECON 2019 Associate Chief Judge</a:t>
            </a:r>
          </a:p>
          <a:p>
            <a:r>
              <a:rPr lang="en-US" dirty="0"/>
              <a:t>Erich Hess, NIFA Senior Chief Judge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7A6E-7947-407B-9553-29B9DD7D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08FFF-49E0-44EB-8C82-3F55FF0D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  <a:p>
            <a:r>
              <a:rPr lang="en-US" dirty="0"/>
              <a:t>Highlight new procedures</a:t>
            </a:r>
          </a:p>
          <a:p>
            <a:r>
              <a:rPr lang="en-US" dirty="0"/>
              <a:t>Review where to find information</a:t>
            </a:r>
          </a:p>
          <a:p>
            <a:r>
              <a:rPr lang="en-US" dirty="0"/>
              <a:t>Discuss safety considerations</a:t>
            </a:r>
          </a:p>
          <a:p>
            <a:r>
              <a:rPr lang="en-US" dirty="0"/>
              <a:t>Review Landing Events penalties</a:t>
            </a:r>
          </a:p>
        </p:txBody>
      </p:sp>
    </p:spTree>
    <p:extLst>
      <p:ext uri="{BB962C8B-B14F-4D97-AF65-F5344CB8AC3E}">
        <p14:creationId xmlns:p14="http://schemas.microsoft.com/office/powerpoint/2010/main" val="270271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A563-F0FA-4E69-928A-D4AA3D2D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NIFA 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3AAA-2E73-4258-A72F-042362FD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Paramount</a:t>
            </a:r>
          </a:p>
          <a:p>
            <a:r>
              <a:rPr lang="en-US" dirty="0"/>
              <a:t>Professionalism</a:t>
            </a:r>
          </a:p>
          <a:p>
            <a:pPr lvl="1"/>
            <a:r>
              <a:rPr lang="en-US" dirty="0"/>
              <a:t>Dress, manner, respect, language</a:t>
            </a:r>
          </a:p>
          <a:p>
            <a:r>
              <a:rPr lang="en-US" dirty="0"/>
              <a:t>Teamwork</a:t>
            </a:r>
          </a:p>
          <a:p>
            <a:pPr lvl="1"/>
            <a:r>
              <a:rPr lang="en-US" dirty="0"/>
              <a:t>Some smaller teams may need help</a:t>
            </a:r>
          </a:p>
          <a:p>
            <a:r>
              <a:rPr lang="en-US" dirty="0"/>
              <a:t>Protest Procedures</a:t>
            </a:r>
          </a:p>
          <a:p>
            <a:pPr lvl="1"/>
            <a:r>
              <a:rPr lang="en-US" dirty="0"/>
              <a:t>Through coach/advisor, then to Chief Judge</a:t>
            </a:r>
          </a:p>
          <a:p>
            <a:pPr lvl="1"/>
            <a:r>
              <a:rPr lang="en-US" dirty="0"/>
              <a:t>Never appropriate for contestant to directly challenge a Judge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BE1C-773A-4FA1-8556-19D41A52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CC457-9DF1-48B1-9453-5CB30B6E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  <a:p>
            <a:pPr lvl="1"/>
            <a:r>
              <a:rPr lang="en-US" dirty="0"/>
              <a:t>Follow @</a:t>
            </a:r>
            <a:r>
              <a:rPr lang="en-US" dirty="0" err="1"/>
              <a:t>SAFECONChief</a:t>
            </a:r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All information is at safecon.nifa.aero</a:t>
            </a:r>
          </a:p>
          <a:p>
            <a:pPr lvl="1"/>
            <a:r>
              <a:rPr lang="en-US" dirty="0"/>
              <a:t>Twitter will only advise of an update</a:t>
            </a:r>
          </a:p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Ask through E-Comm Desk if possible</a:t>
            </a:r>
          </a:p>
          <a:p>
            <a:pPr lvl="1"/>
            <a:r>
              <a:rPr lang="en-US" dirty="0"/>
              <a:t>Our contact information is on the website</a:t>
            </a:r>
          </a:p>
          <a:p>
            <a:r>
              <a:rPr lang="en-US" dirty="0"/>
              <a:t>Advisors make sure we have current and correct contact information for someone who is here in Janesville</a:t>
            </a:r>
          </a:p>
        </p:txBody>
      </p:sp>
    </p:spTree>
    <p:extLst>
      <p:ext uri="{BB962C8B-B14F-4D97-AF65-F5344CB8AC3E}">
        <p14:creationId xmlns:p14="http://schemas.microsoft.com/office/powerpoint/2010/main" val="13158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A7F4-8365-44EB-883B-18D5E74A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E8B41-632E-40C8-BBAD-DBA719FF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  <a:p>
            <a:r>
              <a:rPr lang="en-US" dirty="0"/>
              <a:t>Changing appointments if/when changes happen</a:t>
            </a:r>
          </a:p>
          <a:p>
            <a:r>
              <a:rPr lang="en-US" dirty="0"/>
              <a:t>Please be early</a:t>
            </a:r>
          </a:p>
        </p:txBody>
      </p:sp>
    </p:spTree>
    <p:extLst>
      <p:ext uri="{BB962C8B-B14F-4D97-AF65-F5344CB8AC3E}">
        <p14:creationId xmlns:p14="http://schemas.microsoft.com/office/powerpoint/2010/main" val="170877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935C-734F-4124-A491-DBF12A2C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&amp; Assoc. Chief Judge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2186-FFB8-4C4F-86DF-0AC37B2A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4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C862-B22D-4BC5-8607-1D70FC25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vs.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EFB9-1701-422E-B218-0519E1A0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this is a competition, but safety is paramount</a:t>
            </a:r>
          </a:p>
          <a:p>
            <a:pPr lvl="1"/>
            <a:r>
              <a:rPr lang="en-US" dirty="0"/>
              <a:t>Cannot afford a mishap</a:t>
            </a:r>
          </a:p>
          <a:p>
            <a:r>
              <a:rPr lang="en-US" dirty="0"/>
              <a:t>Decision making</a:t>
            </a:r>
          </a:p>
          <a:p>
            <a:pPr lvl="1"/>
            <a:r>
              <a:rPr lang="en-US" dirty="0"/>
              <a:t>Landings</a:t>
            </a:r>
          </a:p>
          <a:p>
            <a:pPr lvl="2"/>
            <a:r>
              <a:rPr lang="en-US" dirty="0"/>
              <a:t>Traffic pattern alertness</a:t>
            </a:r>
          </a:p>
          <a:p>
            <a:pPr lvl="2"/>
            <a:r>
              <a:rPr lang="en-US" dirty="0"/>
              <a:t>Go-around v. out of the box</a:t>
            </a:r>
          </a:p>
          <a:p>
            <a:pPr lvl="1"/>
            <a:r>
              <a:rPr lang="en-US" dirty="0"/>
              <a:t>Navigation</a:t>
            </a:r>
          </a:p>
          <a:p>
            <a:pPr lvl="1"/>
            <a:r>
              <a:rPr lang="en-US" dirty="0"/>
              <a:t>Message Drop</a:t>
            </a:r>
          </a:p>
          <a:p>
            <a:r>
              <a:rPr lang="en-US" dirty="0"/>
              <a:t>Not bad pilots, some just make poor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277B7-A1CA-417A-983A-F85298369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Landing Penalty Review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3F5A2B-98EC-45E9-8574-1C5C5B165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414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2019 NIFA Safety Discussion</vt:lpstr>
      <vt:lpstr>Welcome &amp; Introductions</vt:lpstr>
      <vt:lpstr>Meeting Agenda</vt:lpstr>
      <vt:lpstr>NIFA Code of Conduct</vt:lpstr>
      <vt:lpstr>Communication</vt:lpstr>
      <vt:lpstr>Schedule</vt:lpstr>
      <vt:lpstr>Chief &amp; Assoc. Chief Judge</vt:lpstr>
      <vt:lpstr>Score vs. Safety</vt:lpstr>
      <vt:lpstr>Landing Penalty Review</vt:lpstr>
      <vt:lpstr>Landing Penalty Review</vt:lpstr>
      <vt:lpstr>Definitions</vt:lpstr>
      <vt:lpstr>High Point Penalties – All Events</vt:lpstr>
      <vt:lpstr>High Point Penalties – All Events (Normalized)</vt:lpstr>
      <vt:lpstr>High Point Penalties by School Tier (Normalized)</vt:lpstr>
      <vt:lpstr>Disqualifications</vt:lpstr>
      <vt:lpstr>2018 Trends</vt:lpstr>
      <vt:lpstr>2018 Trends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NIFA Safety Discussion</dc:title>
  <dc:creator>Erich Hess</dc:creator>
  <cp:lastModifiedBy>Erich Hess</cp:lastModifiedBy>
  <cp:revision>22</cp:revision>
  <dcterms:created xsi:type="dcterms:W3CDTF">2019-05-12T17:46:44Z</dcterms:created>
  <dcterms:modified xsi:type="dcterms:W3CDTF">2019-05-12T21:47:52Z</dcterms:modified>
</cp:coreProperties>
</file>